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5" r:id="rId2"/>
    <p:sldId id="320" r:id="rId3"/>
    <p:sldId id="331" r:id="rId4"/>
    <p:sldId id="307" r:id="rId5"/>
    <p:sldId id="308" r:id="rId6"/>
    <p:sldId id="267" r:id="rId7"/>
    <p:sldId id="310" r:id="rId8"/>
    <p:sldId id="309" r:id="rId9"/>
    <p:sldId id="311" r:id="rId10"/>
    <p:sldId id="268" r:id="rId11"/>
    <p:sldId id="316" r:id="rId12"/>
    <p:sldId id="317" r:id="rId13"/>
    <p:sldId id="318" r:id="rId14"/>
    <p:sldId id="319" r:id="rId15"/>
    <p:sldId id="269" r:id="rId16"/>
    <p:sldId id="270" r:id="rId17"/>
    <p:sldId id="322" r:id="rId18"/>
    <p:sldId id="313" r:id="rId19"/>
    <p:sldId id="341" r:id="rId20"/>
    <p:sldId id="345" r:id="rId21"/>
    <p:sldId id="352" r:id="rId22"/>
    <p:sldId id="285" r:id="rId23"/>
    <p:sldId id="287" r:id="rId24"/>
    <p:sldId id="295" r:id="rId25"/>
    <p:sldId id="296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4D210-EA8F-4D3A-A753-F31320CA5FEC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8986F-F437-4176-8A6A-7C76D7475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8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8986F-F437-4176-8A6A-7C76D7475F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8CDC-4753-44A8-B272-320E09210A1B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B06A-DA3A-4FE5-8C70-C0CCB14E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4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8CDC-4753-44A8-B272-320E09210A1B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B06A-DA3A-4FE5-8C70-C0CCB14E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8CDC-4753-44A8-B272-320E09210A1B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B06A-DA3A-4FE5-8C70-C0CCB14E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8CDC-4753-44A8-B272-320E09210A1B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B06A-DA3A-4FE5-8C70-C0CCB14E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8CDC-4753-44A8-B272-320E09210A1B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B06A-DA3A-4FE5-8C70-C0CCB14E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1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8CDC-4753-44A8-B272-320E09210A1B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B06A-DA3A-4FE5-8C70-C0CCB14E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8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8CDC-4753-44A8-B272-320E09210A1B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B06A-DA3A-4FE5-8C70-C0CCB14E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8CDC-4753-44A8-B272-320E09210A1B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B06A-DA3A-4FE5-8C70-C0CCB14E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6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8CDC-4753-44A8-B272-320E09210A1B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B06A-DA3A-4FE5-8C70-C0CCB14E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9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8CDC-4753-44A8-B272-320E09210A1B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B06A-DA3A-4FE5-8C70-C0CCB14E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6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18CDC-4753-44A8-B272-320E09210A1B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B06A-DA3A-4FE5-8C70-C0CCB14E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18CDC-4753-44A8-B272-320E09210A1B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B06A-DA3A-4FE5-8C70-C0CCB14EB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069"/>
            <a:ext cx="10515600" cy="1146413"/>
          </a:xfrm>
        </p:spPr>
        <p:txBody>
          <a:bodyPr>
            <a:normAutofit/>
          </a:bodyPr>
          <a:lstStyle/>
          <a:p>
            <a:pPr algn="ctr"/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7481"/>
            <a:ext cx="10515600" cy="5240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 smtClean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GENDER,RELIGION </a:t>
            </a:r>
            <a:r>
              <a:rPr lang="en-US" sz="4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&amp; </a:t>
            </a:r>
            <a:r>
              <a:rPr lang="en-US" sz="4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CASTE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   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177421"/>
            <a:ext cx="5745707" cy="77566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Feminist movement</a:t>
            </a:r>
            <a:r>
              <a:rPr lang="en-US" sz="4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48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505" y="4839286"/>
            <a:ext cx="6850966" cy="19163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Feminist- belief in the social, political and economic right for  men and woman</a:t>
            </a:r>
          </a:p>
          <a:p>
            <a:pPr marL="0" indent="0">
              <a:buNone/>
            </a:pPr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endParaRPr lang="en-US" dirty="0"/>
          </a:p>
        </p:txBody>
      </p:sp>
      <p:pic>
        <p:nvPicPr>
          <p:cNvPr id="5" name="Content Placeholder 4" descr="Fourth Wave Feminist Movement now underway | East Tennessean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19" y="1389815"/>
            <a:ext cx="3630307" cy="4888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Devaki Jain: India's Challenges and the Growing Feminist Movement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772" y="1103211"/>
            <a:ext cx="7001301" cy="3332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30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495" y="1514899"/>
            <a:ext cx="5700932" cy="5036025"/>
          </a:xfrm>
        </p:spPr>
        <p:txBody>
          <a:bodyPr>
            <a:noAutofit/>
          </a:bodyPr>
          <a:lstStyle/>
          <a:p>
            <a:pPr marL="1143000" indent="-1143000">
              <a:buNone/>
            </a:pPr>
            <a:endParaRPr lang="en-US" sz="6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143000" indent="-1143000">
              <a:buNone/>
            </a:pPr>
            <a:r>
              <a:rPr lang="en-US" sz="4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A)  </a:t>
            </a:r>
            <a:r>
              <a:rPr lang="en-US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is an  </a:t>
            </a:r>
          </a:p>
          <a:p>
            <a:pPr marL="1143000" indent="-1143000">
              <a:buNone/>
            </a:pPr>
            <a:r>
              <a:rPr lang="en-US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agitation demanding voting right</a:t>
            </a:r>
            <a:br>
              <a:rPr lang="en-US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5400" dirty="0"/>
          </a:p>
        </p:txBody>
      </p:sp>
      <p:pic>
        <p:nvPicPr>
          <p:cNvPr id="5" name="Content Placeholder 4" descr="Clipart Of People Votin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6880" t="8969" r="17188" b="8465"/>
          <a:stretch>
            <a:fillRect/>
          </a:stretch>
        </p:blipFill>
        <p:spPr bwMode="auto">
          <a:xfrm>
            <a:off x="295422" y="436099"/>
            <a:ext cx="5753686" cy="58099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71138" y="239151"/>
            <a:ext cx="5528604" cy="12757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49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US" sz="49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emands </a:t>
            </a:r>
            <a:r>
              <a:rPr lang="en-US" sz="53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Feminist movement</a:t>
            </a:r>
            <a:r>
              <a:rPr lang="en-US" sz="49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49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8258" y="239150"/>
            <a:ext cx="5514536" cy="82999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Feminist movement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477108"/>
            <a:ext cx="5743135" cy="4699855"/>
          </a:xfrm>
        </p:spPr>
        <p:txBody>
          <a:bodyPr/>
          <a:lstStyle/>
          <a:p>
            <a:pPr>
              <a:buNone/>
            </a:pPr>
            <a:r>
              <a:rPr lang="en-US" sz="6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B) Enhancing </a:t>
            </a:r>
          </a:p>
          <a:p>
            <a:pPr>
              <a:buNone/>
            </a:pPr>
            <a:r>
              <a:rPr lang="en-US" sz="6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political </a:t>
            </a:r>
          </a:p>
          <a:p>
            <a:pPr>
              <a:buNone/>
            </a:pPr>
            <a:r>
              <a:rPr lang="en-US" sz="6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and  legal </a:t>
            </a:r>
          </a:p>
          <a:p>
            <a:pPr>
              <a:buNone/>
            </a:pPr>
            <a:r>
              <a:rPr lang="en-US" sz="6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status </a:t>
            </a:r>
          </a:p>
          <a:p>
            <a:endParaRPr lang="en-US" dirty="0"/>
          </a:p>
        </p:txBody>
      </p:sp>
      <p:pic>
        <p:nvPicPr>
          <p:cNvPr id="5" name="Content Placeholder 4" descr="Election 2019: Where are the women in Madhya Pradesh politics ..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131" y="538882"/>
            <a:ext cx="5780383" cy="5805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7569" y="365125"/>
            <a:ext cx="410776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Feminist movement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8584" y="1825625"/>
            <a:ext cx="3896751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6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None/>
            </a:pPr>
            <a:r>
              <a:rPr lang="en-US" sz="6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Enhancing legal status</a:t>
            </a:r>
            <a:endParaRPr lang="en-US" sz="6000" dirty="0"/>
          </a:p>
        </p:txBody>
      </p:sp>
      <p:pic>
        <p:nvPicPr>
          <p:cNvPr id="5" name="Content Placeholder 4" descr="Why The Adultery Law Verdict Shows Promise For A More Gender ...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6308" r="18751"/>
          <a:stretch>
            <a:fillRect/>
          </a:stretch>
        </p:blipFill>
        <p:spPr bwMode="auto">
          <a:xfrm>
            <a:off x="844062" y="555461"/>
            <a:ext cx="6696220" cy="5676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Feminist movement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65" y="942534"/>
            <a:ext cx="3756073" cy="5331657"/>
          </a:xfrm>
        </p:spPr>
        <p:txBody>
          <a:bodyPr/>
          <a:lstStyle/>
          <a:p>
            <a:pPr>
              <a:buNone/>
            </a:pPr>
            <a:r>
              <a:rPr lang="en-US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C)Equality   </a:t>
            </a:r>
          </a:p>
          <a:p>
            <a:pPr>
              <a:buNone/>
            </a:pPr>
            <a:r>
              <a:rPr lang="en-US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in   </a:t>
            </a:r>
          </a:p>
          <a:p>
            <a:pPr>
              <a:buNone/>
            </a:pPr>
            <a:r>
              <a:rPr lang="en-US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personal  </a:t>
            </a:r>
          </a:p>
          <a:p>
            <a:pPr>
              <a:buNone/>
            </a:pPr>
            <a:r>
              <a:rPr lang="en-US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and    </a:t>
            </a:r>
          </a:p>
          <a:p>
            <a:pPr>
              <a:buNone/>
            </a:pPr>
            <a:r>
              <a:rPr lang="en-US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family  </a:t>
            </a:r>
          </a:p>
          <a:p>
            <a:pPr>
              <a:buNone/>
            </a:pPr>
            <a:r>
              <a:rPr lang="en-US" sz="5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life</a:t>
            </a:r>
          </a:p>
          <a:p>
            <a:endParaRPr lang="en-US" dirty="0"/>
          </a:p>
        </p:txBody>
      </p:sp>
      <p:pic>
        <p:nvPicPr>
          <p:cNvPr id="5" name="Content Placeholder 4" descr="What every woman in India must know about her inheritance rights ...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8013" r="8333"/>
          <a:stretch>
            <a:fillRect/>
          </a:stretch>
        </p:blipFill>
        <p:spPr bwMode="auto">
          <a:xfrm>
            <a:off x="669388" y="1183040"/>
            <a:ext cx="7236655" cy="5105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478"/>
            <a:ext cx="10515600" cy="87345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</a:t>
            </a:r>
            <a:r>
              <a:rPr lang="en-US" sz="4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oman Participation in public life </a:t>
            </a:r>
            <a:endParaRPr lang="en-US" sz="48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201004"/>
            <a:ext cx="5796887" cy="528168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present woman participation 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more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different 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fields </a:t>
            </a:r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Ex-scientists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doctors, </a:t>
            </a:r>
            <a:endParaRPr lang="en-US" sz="3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engineers etc.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all </a:t>
            </a:r>
            <a:endParaRPr lang="en-US" sz="3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Scandinavian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countries </a:t>
            </a:r>
          </a:p>
          <a:p>
            <a:pPr marL="0" indent="0">
              <a:buNone/>
            </a:pP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woman participation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very </a:t>
            </a:r>
            <a:endParaRPr lang="en-US" sz="3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rich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sz="32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(Sweden, Finland, 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Norway) 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5" name="Content Placeholder 4" descr="https://qphs.fs.quoracdn.net/main-qimg-2ea6091d22bce72c14a81b8abdbf67af-c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b="4158"/>
          <a:stretch/>
        </p:blipFill>
        <p:spPr bwMode="auto">
          <a:xfrm>
            <a:off x="222914" y="1201004"/>
            <a:ext cx="5827167" cy="496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70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142" y="218364"/>
            <a:ext cx="7583658" cy="73697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PATRIARCHAL </a:t>
            </a:r>
            <a:r>
              <a:rPr lang="en-US" sz="4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SOCIETY </a:t>
            </a:r>
            <a:r>
              <a:rPr lang="en-US" sz="4800" b="1" dirty="0">
                <a:solidFill>
                  <a:srgbClr val="FF0000"/>
                </a:solidFill>
              </a:rPr>
              <a:t/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0" y="984738"/>
            <a:ext cx="3488366" cy="5584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Father 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the head of the family in this </a:t>
            </a:r>
            <a:r>
              <a:rPr lang="en-US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society</a:t>
            </a:r>
            <a:endParaRPr lang="en-US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</a:t>
            </a:r>
          </a:p>
          <a:p>
            <a:pPr marL="0" indent="0">
              <a:buNone/>
            </a:pP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en-US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ale 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dominated society</a:t>
            </a:r>
          </a:p>
          <a:p>
            <a:endParaRPr lang="en-US" sz="4400" dirty="0"/>
          </a:p>
        </p:txBody>
      </p:sp>
      <p:pic>
        <p:nvPicPr>
          <p:cNvPr id="5" name="Content Placeholder 4" descr="In A Male Dominated Society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76" y="3012883"/>
            <a:ext cx="5783564" cy="3584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Patriarchal Society News / LGBTQ Nation"/>
          <p:cNvPicPr/>
          <p:nvPr/>
        </p:nvPicPr>
        <p:blipFill>
          <a:blip r:embed="rId3" cstate="print"/>
          <a:srcRect l="63086" t="12131" r="8401"/>
          <a:stretch>
            <a:fillRect/>
          </a:stretch>
        </p:blipFill>
        <p:spPr bwMode="auto">
          <a:xfrm>
            <a:off x="6049107" y="984738"/>
            <a:ext cx="2264899" cy="5663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Home, house, hut, mortgage, owner, single, tenant icon"/>
          <p:cNvPicPr/>
          <p:nvPr/>
        </p:nvPicPr>
        <p:blipFill>
          <a:blip r:embed="rId4" cstate="print"/>
          <a:srcRect l="16992" t="20899" r="16211" b="21484"/>
          <a:stretch>
            <a:fillRect/>
          </a:stretch>
        </p:blipFill>
        <p:spPr bwMode="auto">
          <a:xfrm>
            <a:off x="211016" y="196947"/>
            <a:ext cx="3418449" cy="2852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Patriarchal Society News / LGBTQ Nation"/>
          <p:cNvPicPr/>
          <p:nvPr/>
        </p:nvPicPr>
        <p:blipFill>
          <a:blip r:embed="rId3" cstate="print"/>
          <a:srcRect t="18994" r="44155" b="13787"/>
          <a:stretch>
            <a:fillRect/>
          </a:stretch>
        </p:blipFill>
        <p:spPr bwMode="auto">
          <a:xfrm>
            <a:off x="3465341" y="981222"/>
            <a:ext cx="2616591" cy="1997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71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196948"/>
            <a:ext cx="11211950" cy="11676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woman are discriminated/Diameters of gender inequalities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7077" y="1519311"/>
            <a:ext cx="6344529" cy="49236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Low literacy rate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Higher studies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Highly paid woman job holders are 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less.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The equal wage act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Preference to have sons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 Proportion of woman in legislature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 Decline in sex ratio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8. Harassment, Exploitation, Violence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against Woman are more in Urban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area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9. There is no safe place for woman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Content Placeholder 3" descr="National Network Of Sex Workers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7031" t="15026" r="8594" b="16062"/>
          <a:stretch>
            <a:fillRect/>
          </a:stretch>
        </p:blipFill>
        <p:spPr bwMode="auto">
          <a:xfrm>
            <a:off x="274320" y="1454307"/>
            <a:ext cx="5380892" cy="459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2" y="365125"/>
            <a:ext cx="2333767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Higher studies</a:t>
            </a:r>
            <a:endParaRPr lang="en-US" dirty="0"/>
          </a:p>
        </p:txBody>
      </p:sp>
      <p:pic>
        <p:nvPicPr>
          <p:cNvPr id="4" name="Content Placeholder 3" descr="STEM the gender ga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683" y="365125"/>
            <a:ext cx="9408983" cy="59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63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012"/>
            <a:ext cx="10515600" cy="11054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b="1" u="sng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Measures taken </a:t>
            </a: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promote the proportion of women in </a:t>
            </a:r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Indian </a:t>
            </a: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legislature –</a:t>
            </a:r>
            <a:b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01352" cy="4351338"/>
          </a:xfrm>
        </p:spPr>
        <p:txBody>
          <a:bodyPr/>
          <a:lstStyle/>
          <a:p>
            <a:pPr marL="742950" indent="-742950">
              <a:buAutoNum type="alphaUcParenR"/>
            </a:pPr>
            <a:r>
              <a:rPr lang="en-US" sz="4000" dirty="0" smtClean="0"/>
              <a:t>Reservation of </a:t>
            </a:r>
            <a:r>
              <a:rPr lang="en-US" sz="4000" dirty="0"/>
              <a:t>seats in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legislatures</a:t>
            </a:r>
            <a:endParaRPr lang="en-US" sz="4000" dirty="0"/>
          </a:p>
          <a:p>
            <a:pPr marL="514350" indent="-514350">
              <a:buAutoNum type="alphaUcParenR" startAt="2"/>
            </a:pPr>
            <a:r>
              <a:rPr lang="en-US" sz="4000" dirty="0"/>
              <a:t>L</a:t>
            </a:r>
            <a:r>
              <a:rPr lang="en-US" sz="4000" dirty="0" smtClean="0"/>
              <a:t>egal </a:t>
            </a:r>
            <a:r>
              <a:rPr lang="en-US" sz="4000" dirty="0"/>
              <a:t>binding to have a fair </a:t>
            </a:r>
            <a:r>
              <a:rPr lang="en-US" sz="4000" dirty="0" smtClean="0"/>
              <a:t>proportion 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C) Raising literacy rate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12118"/>
            <a:ext cx="4921155" cy="47783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968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26996">
            <a:off x="104335" y="2538473"/>
            <a:ext cx="2986065" cy="86317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RELIGION</a:t>
            </a:r>
            <a:endParaRPr lang="en-US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9137" t="7957" r="8164" b="6428"/>
          <a:stretch/>
        </p:blipFill>
        <p:spPr bwMode="auto">
          <a:xfrm>
            <a:off x="3472915" y="2703004"/>
            <a:ext cx="5589197" cy="4038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ndia's secular construct~I"/>
          <p:cNvPicPr/>
          <p:nvPr/>
        </p:nvPicPr>
        <p:blipFill rotWithShape="1">
          <a:blip r:embed="rId3" cstate="print"/>
          <a:srcRect l="2724" t="39182" r="71314" b="19953"/>
          <a:stretch/>
        </p:blipFill>
        <p:spPr bwMode="auto">
          <a:xfrm>
            <a:off x="285809" y="284377"/>
            <a:ext cx="2361857" cy="2069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ndia's secular construct~I"/>
          <p:cNvPicPr/>
          <p:nvPr/>
        </p:nvPicPr>
        <p:blipFill rotWithShape="1">
          <a:blip r:embed="rId3" cstate="print"/>
          <a:srcRect l="30609" t="37741" r="47116" b="19711"/>
          <a:stretch/>
        </p:blipFill>
        <p:spPr bwMode="auto">
          <a:xfrm>
            <a:off x="9826388" y="249224"/>
            <a:ext cx="2226737" cy="2538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India's secular construct~I"/>
          <p:cNvPicPr/>
          <p:nvPr/>
        </p:nvPicPr>
        <p:blipFill rotWithShape="1">
          <a:blip r:embed="rId3" cstate="print"/>
          <a:srcRect l="52083" t="36779" r="27244" b="19471"/>
          <a:stretch/>
        </p:blipFill>
        <p:spPr bwMode="auto">
          <a:xfrm>
            <a:off x="285809" y="3649137"/>
            <a:ext cx="1643844" cy="2395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India's secular construct~I"/>
          <p:cNvPicPr/>
          <p:nvPr/>
        </p:nvPicPr>
        <p:blipFill rotWithShape="1">
          <a:blip r:embed="rId3" cstate="print"/>
          <a:srcRect l="71474" t="38222" b="19710"/>
          <a:stretch/>
        </p:blipFill>
        <p:spPr bwMode="auto">
          <a:xfrm>
            <a:off x="10071982" y="4367284"/>
            <a:ext cx="2025590" cy="2229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indu Caste System of India - Dalit Chetna"/>
          <p:cNvPicPr/>
          <p:nvPr/>
        </p:nvPicPr>
        <p:blipFill rotWithShape="1">
          <a:blip r:embed="rId4" cstate="print"/>
          <a:srcRect l="2243" t="17174" r="77564" b="5978"/>
          <a:stretch/>
        </p:blipFill>
        <p:spPr bwMode="auto">
          <a:xfrm>
            <a:off x="1962073" y="3712191"/>
            <a:ext cx="1510843" cy="2884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Hindu Caste System of India - Dalit Chetna"/>
          <p:cNvPicPr/>
          <p:nvPr/>
        </p:nvPicPr>
        <p:blipFill rotWithShape="1">
          <a:blip r:embed="rId4" cstate="print"/>
          <a:srcRect l="22276" t="10480" r="41667" b="6559"/>
          <a:stretch/>
        </p:blipFill>
        <p:spPr bwMode="auto">
          <a:xfrm>
            <a:off x="7833815" y="168439"/>
            <a:ext cx="1992573" cy="2619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Hindu Caste System of India - Dalit Chetna"/>
          <p:cNvPicPr/>
          <p:nvPr/>
        </p:nvPicPr>
        <p:blipFill rotWithShape="1">
          <a:blip r:embed="rId4" cstate="print"/>
          <a:srcRect l="58013" t="15427" r="21314" b="5977"/>
          <a:stretch/>
        </p:blipFill>
        <p:spPr bwMode="auto">
          <a:xfrm>
            <a:off x="2841544" y="190858"/>
            <a:ext cx="1311972" cy="3093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indu Caste System of India - Dalit Chetna"/>
          <p:cNvPicPr/>
          <p:nvPr/>
        </p:nvPicPr>
        <p:blipFill rotWithShape="1">
          <a:blip r:embed="rId4" cstate="print"/>
          <a:srcRect l="80288" t="10770" b="5686"/>
          <a:stretch/>
        </p:blipFill>
        <p:spPr bwMode="auto">
          <a:xfrm>
            <a:off x="8629300" y="2930989"/>
            <a:ext cx="1442682" cy="3690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 rot="2092518">
            <a:off x="9986352" y="3287370"/>
            <a:ext cx="2756847" cy="86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CASTE</a:t>
            </a:r>
            <a:endParaRPr lang="en-US" sz="48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72345" y="874264"/>
            <a:ext cx="3889613" cy="863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GENDER</a:t>
            </a:r>
            <a:endParaRPr lang="en-US" sz="66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773"/>
            <a:ext cx="10515600" cy="73697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Measures taken to empower women</a:t>
            </a:r>
            <a:endParaRPr lang="en-US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105469"/>
            <a:ext cx="5674057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Seats are reserved for women in   </a:t>
            </a: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legislatures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Girls education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Promoted 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Opportunities to work in various </a:t>
            </a: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fields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Women welfare commission has </a:t>
            </a: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been set up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Dowry act passed(1961) to ban it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 Sex discrimination made illegal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 Sthree Shakti &amp; Mahila mandlies </a:t>
            </a: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organized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8. Special police stations also set up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Content Placeholder 4" descr="A Complete Essay On Women Empowerment In English | Women ..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390" y="1276066"/>
            <a:ext cx="5333999" cy="51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8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10235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Dowry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 passed(1961) to ban it</a:t>
            </a:r>
            <a:b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  <p:pic>
        <p:nvPicPr>
          <p:cNvPr id="4" name="Content Placeholder 3" descr="Dowry Prohibition Act 196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441" y="1386965"/>
            <a:ext cx="10945860" cy="5082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4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054" y="150125"/>
            <a:ext cx="5107745" cy="94169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b="1" u="sng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COMMUNALISM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280160"/>
            <a:ext cx="5295331" cy="52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4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Treating </a:t>
            </a:r>
            <a:r>
              <a:rPr lang="en-US" sz="4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person </a:t>
            </a:r>
            <a:r>
              <a:rPr lang="en-US" sz="4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belonging </a:t>
            </a:r>
            <a:r>
              <a:rPr lang="en-US" sz="4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one’s own religion as friends and other as enemies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Reject Punjab's life term for sacrilege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86" y="341935"/>
            <a:ext cx="6139376" cy="59322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885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656" y="211015"/>
            <a:ext cx="7736115" cy="8440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Causes for</a:t>
            </a:r>
            <a:r>
              <a:rPr lang="en-US" sz="4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sz="48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ommunalism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829" y="1223889"/>
            <a:ext cx="4978399" cy="53316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British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encouraged communal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politics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                                                   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a) Divide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rule police                                                                  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b) Separate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electorates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c) Separate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identity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Economic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backwardness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Fundamentalists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Communal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medium , literature 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Outside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intervention like 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Jammu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Kashmir </a:t>
            </a: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endParaRPr lang="en-US" dirty="0"/>
          </a:p>
        </p:txBody>
      </p:sp>
      <p:pic>
        <p:nvPicPr>
          <p:cNvPr id="7" name="Content Placeholder 6" descr="The ghost of colonial loot is coming back to haunt Britain ..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5562"/>
            <a:ext cx="3646714" cy="2439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ndia First on Twitter: &quot;Divide and rule policy ..."/>
          <p:cNvPicPr/>
          <p:nvPr/>
        </p:nvPicPr>
        <p:blipFill>
          <a:blip r:embed="rId3" cstate="print"/>
          <a:srcRect t="8524"/>
          <a:stretch>
            <a:fillRect/>
          </a:stretch>
        </p:blipFill>
        <p:spPr bwMode="auto">
          <a:xfrm>
            <a:off x="337073" y="3887561"/>
            <a:ext cx="2489965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Literary Violenc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6617" y="1697264"/>
            <a:ext cx="3145440" cy="2178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The end of autonomy: Pakistan's negative ambitions spurred 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5650" y="3876423"/>
            <a:ext cx="3511550" cy="2756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Clipart Of People Voting"/>
          <p:cNvPicPr/>
          <p:nvPr/>
        </p:nvPicPr>
        <p:blipFill>
          <a:blip r:embed="rId6" cstate="print"/>
          <a:srcRect l="18556" t="8125" r="16138"/>
          <a:stretch>
            <a:fillRect/>
          </a:stretch>
        </p:blipFill>
        <p:spPr bwMode="auto">
          <a:xfrm>
            <a:off x="2656115" y="246742"/>
            <a:ext cx="1567543" cy="1958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/>
          <p:nvPr/>
        </p:nvPicPr>
        <p:blipFill>
          <a:blip r:embed="rId7" cstate="print"/>
          <a:srcRect l="11842" r="11842" b="16529"/>
          <a:stretch>
            <a:fillRect/>
          </a:stretch>
        </p:blipFill>
        <p:spPr bwMode="auto">
          <a:xfrm>
            <a:off x="217715" y="217714"/>
            <a:ext cx="2206171" cy="1378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76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422"/>
            <a:ext cx="10515600" cy="69603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sz="6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CASTE </a:t>
            </a:r>
            <a:r>
              <a:rPr lang="en-US" sz="6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POLITICS </a:t>
            </a:r>
            <a:r>
              <a:rPr lang="en-US" sz="49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49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68992"/>
            <a:ext cx="5715000" cy="5718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It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one of the </a:t>
            </a:r>
            <a:r>
              <a:rPr lang="en-US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 </a:t>
            </a:r>
            <a:r>
              <a:rPr lang="en-US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feature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India.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Caste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system existing 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based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 </a:t>
            </a:r>
            <a:r>
              <a:rPr lang="en-US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‘</a:t>
            </a:r>
            <a:r>
              <a:rPr lang="en-US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hereditary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occupation’ </a:t>
            </a:r>
            <a:endParaRPr lang="en-US" b="1" dirty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Marriages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 formed within 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the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cast group 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Inhuman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practice of 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‘untouchability’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occurred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due to 	discrimination against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out </a:t>
            </a:r>
            <a:r>
              <a:rPr lang="en-US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cast</a:t>
            </a:r>
            <a:r>
              <a:rPr lang="en-US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group </a:t>
            </a:r>
          </a:p>
          <a:p>
            <a:pPr marL="0" indent="0">
              <a:buNone/>
            </a:pP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Content Placeholder 4" descr="What is the difference between Brahman, Kshatriya, Vaishya, and ...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1525" t="5403" r="2142"/>
          <a:stretch/>
        </p:blipFill>
        <p:spPr bwMode="auto">
          <a:xfrm>
            <a:off x="282055" y="2197289"/>
            <a:ext cx="5668369" cy="3698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50878" y="1181430"/>
            <a:ext cx="4380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Caste system</a:t>
            </a:r>
            <a:r>
              <a:rPr lang="en-US" sz="6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40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45660"/>
            <a:ext cx="5687704" cy="84616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 </a:t>
            </a:r>
            <a:r>
              <a:rPr lang="en-US" sz="5400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reformers</a:t>
            </a:r>
            <a:endParaRPr lang="en-US" sz="5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8300"/>
            <a:ext cx="5687704" cy="52953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Social reformers like</a:t>
            </a:r>
          </a:p>
          <a:p>
            <a:pPr marL="0" indent="0">
              <a:buNone/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n-US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Jyotiba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phule</a:t>
            </a:r>
            <a:endParaRPr lang="en-US" sz="3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ii) </a:t>
            </a:r>
            <a:r>
              <a:rPr lang="en-US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Gandhiji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endParaRPr lang="en-US" sz="3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iii) </a:t>
            </a:r>
            <a:r>
              <a:rPr lang="en-US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B.R.Ambedkar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</a:t>
            </a:r>
          </a:p>
          <a:p>
            <a:pPr marL="0" indent="0">
              <a:buNone/>
            </a:pP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iv) </a:t>
            </a:r>
            <a:r>
              <a:rPr lang="en-US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Periyar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ramaswamy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etc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ried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reduce 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caste </a:t>
            </a:r>
          </a:p>
          <a:p>
            <a:pPr marL="0" indent="0">
              <a:buNone/>
            </a:pP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inequalities </a:t>
            </a:r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7. Due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their 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efforts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due </a:t>
            </a:r>
            <a:endParaRPr lang="en-US" sz="3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to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other </a:t>
            </a:r>
            <a:r>
              <a:rPr lang="en-US" sz="32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‘socio-economic’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changes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changes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occurred 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in  caste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system in India</a:t>
            </a:r>
          </a:p>
          <a:p>
            <a:endParaRPr lang="en-US" dirty="0"/>
          </a:p>
        </p:txBody>
      </p:sp>
      <p:pic>
        <p:nvPicPr>
          <p:cNvPr id="5" name="Content Placeholder 4" descr="E. V. Ramaswamy 'Periyar' - Dalit Chetna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3205" t="3550" r="52725" b="4753"/>
          <a:stretch/>
        </p:blipFill>
        <p:spPr bwMode="auto">
          <a:xfrm>
            <a:off x="3227890" y="3195926"/>
            <a:ext cx="2600629" cy="3286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6488" y="293982"/>
            <a:ext cx="2642975" cy="2901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महात्मा ज्योतिबा फुले का जीवन परिचय ..."/>
          <p:cNvPicPr/>
          <p:nvPr/>
        </p:nvPicPr>
        <p:blipFill rotWithShape="1">
          <a:blip r:embed="rId4" cstate="print"/>
          <a:srcRect l="5288" r="47757"/>
          <a:stretch/>
        </p:blipFill>
        <p:spPr bwMode="auto">
          <a:xfrm>
            <a:off x="367617" y="3236870"/>
            <a:ext cx="2552065" cy="3286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Mahatma Gandhi 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298" y="335555"/>
            <a:ext cx="2538730" cy="2901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9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618" y="232012"/>
            <a:ext cx="5650172" cy="805218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5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Cast </a:t>
            </a:r>
            <a:r>
              <a:rPr lang="en-US" sz="5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inequalities </a:t>
            </a:r>
            <a:br>
              <a:rPr lang="en-US" sz="5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5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4448" y="1214652"/>
            <a:ext cx="5527342" cy="53908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US" sz="40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‘Marriages’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performed </a:t>
            </a:r>
            <a:endParaRPr lang="en-US" sz="4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in </a:t>
            </a: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same castes. </a:t>
            </a:r>
          </a:p>
          <a:p>
            <a:pPr marL="0" indent="0">
              <a:buNone/>
            </a:pP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People from </a:t>
            </a: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different </a:t>
            </a:r>
            <a:endParaRPr lang="en-US" sz="4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castes </a:t>
            </a: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 not interact </a:t>
            </a:r>
            <a:endParaRPr lang="en-US" sz="4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with </a:t>
            </a: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each other </a:t>
            </a:r>
          </a:p>
          <a:p>
            <a:pPr marL="0" indent="0">
              <a:buNone/>
            </a:pP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en-US" sz="40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‘Untouchability’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still </a:t>
            </a:r>
            <a:endParaRPr lang="en-US" sz="4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present </a:t>
            </a: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some 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parts</a:t>
            </a:r>
          </a:p>
          <a:p>
            <a:pPr marL="0" indent="0">
              <a:buNone/>
            </a:pP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Upper caste people who got </a:t>
            </a:r>
          </a:p>
          <a:p>
            <a:pPr marL="0" indent="0">
              <a:buNone/>
            </a:pP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good education got top job </a:t>
            </a:r>
          </a:p>
          <a:p>
            <a:pPr marL="0" indent="0">
              <a:buNone/>
            </a:pP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positions </a:t>
            </a:r>
          </a:p>
          <a:p>
            <a:pPr marL="0" indent="0">
              <a:buNone/>
            </a:pP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Due to this they became </a:t>
            </a:r>
          </a:p>
          <a:p>
            <a:pPr marL="0" indent="0">
              <a:buNone/>
            </a:pPr>
            <a:r>
              <a:rPr lang="en-US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economically better </a:t>
            </a:r>
            <a:endParaRPr lang="en-US" sz="4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  <p:pic>
        <p:nvPicPr>
          <p:cNvPr id="5" name="Content Placeholder 4" descr="Wedding clipart colour 9 » Clipart Station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73" y="368490"/>
            <a:ext cx="5811388" cy="3480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Untouchability victim Ajaya Ram's relentless quest for justice |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341" y="3712190"/>
            <a:ext cx="5620320" cy="2927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3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MEANING OF GENDER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2658" y="1645920"/>
            <a:ext cx="4670474" cy="45310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Social differences between </a:t>
            </a:r>
          </a:p>
          <a:p>
            <a:pPr algn="ctr">
              <a:buNone/>
            </a:pPr>
            <a:r>
              <a:rPr lang="en-US" sz="6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 &amp; women</a:t>
            </a:r>
            <a:endParaRPr lang="en-US" sz="6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Content Placeholder 4" descr="Essay - Gender Discrimination in India | Gr8AmbitionZ | Prepare ..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20" y="1704449"/>
            <a:ext cx="6402046" cy="4724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535"/>
            <a:ext cx="10515600" cy="91439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GENDER DIVISION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09934"/>
            <a:ext cx="5827543" cy="558193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Gender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division is a form of </a:t>
            </a:r>
          </a:p>
          <a:p>
            <a:pPr marL="0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hierarchical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 division   </a:t>
            </a: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every where </a:t>
            </a: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en-US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Hierarchical-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a) Graded organization/priestly 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govt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b) A ladder- like formation in 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which all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caste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groups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 </a:t>
            </a: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placed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It is a natural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unchangeable 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It is not based on biology but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 </a:t>
            </a:r>
          </a:p>
          <a:p>
            <a:pPr marL="0" indent="0">
              <a:buNone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social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expectation </a:t>
            </a:r>
          </a:p>
          <a:p>
            <a:endParaRPr lang="en-US" dirty="0"/>
          </a:p>
        </p:txBody>
      </p:sp>
      <p:pic>
        <p:nvPicPr>
          <p:cNvPr id="5" name="Content Placeholder 4" descr="Hierarchy of people. stock illustration. Illustration of ...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8012" t="2581" r="8975" b="9661"/>
          <a:stretch/>
        </p:blipFill>
        <p:spPr bwMode="auto">
          <a:xfrm>
            <a:off x="422031" y="1009933"/>
            <a:ext cx="5373858" cy="55819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70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 Hierarchy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Gandhi/Caste System by 1464259 on emaze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b="14507"/>
          <a:stretch/>
        </p:blipFill>
        <p:spPr bwMode="auto">
          <a:xfrm>
            <a:off x="3368039" y="1902996"/>
            <a:ext cx="5182773" cy="43654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94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/>
            </a:r>
            <a:br>
              <a:rPr lang="en-US" b="1" u="sng" dirty="0" smtClean="0">
                <a:solidFill>
                  <a:srgbClr val="FF0000"/>
                </a:solidFill>
              </a:rPr>
            </a:br>
            <a:r>
              <a:rPr lang="en-US" b="1" u="sng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SEXUAL </a:t>
            </a:r>
            <a:r>
              <a:rPr lang="en-US" b="1" u="sng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DIVISION OF LABOUR  </a:t>
            </a:r>
            <a:br>
              <a:rPr lang="en-US" b="1" u="sng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221" y="1579965"/>
            <a:ext cx="5227091" cy="48995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It means different working conditions of both men &amp; women</a:t>
            </a:r>
          </a:p>
          <a:p>
            <a:pPr marL="0" indent="0">
              <a:buNone/>
            </a:pPr>
            <a:r>
              <a:rPr lang="en-US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A 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system </a:t>
            </a:r>
            <a:r>
              <a:rPr lang="en-US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women do 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 </a:t>
            </a:r>
            <a:r>
              <a:rPr lang="en-US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works </a:t>
            </a:r>
            <a:r>
              <a:rPr lang="en-US" sz="4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inside the </a:t>
            </a:r>
            <a:r>
              <a:rPr lang="en-US" sz="4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house &amp; men do all the works outside the home</a:t>
            </a:r>
            <a:endParaRPr lang="en-US" sz="4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  <p:pic>
        <p:nvPicPr>
          <p:cNvPr id="7" name="Content Placeholder 6" descr="When life returns to normal, will our domestic workers finally get ..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11" y="1579965"/>
            <a:ext cx="5827594" cy="40156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523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151"/>
            <a:ext cx="10515600" cy="9847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b="1" u="sng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PUBLIC </a:t>
            </a:r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 PRIVATE GENDER DIVISION</a:t>
            </a:r>
            <a:br>
              <a:rPr lang="en-US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55077"/>
            <a:ext cx="5588392" cy="5444197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Boys 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girls are brought </a:t>
            </a:r>
            <a:endParaRPr lang="en-US" sz="35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None/>
            </a:pPr>
            <a:r>
              <a:rPr 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up 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believe that </a:t>
            </a:r>
            <a:endParaRPr lang="en-US" sz="35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None/>
            </a:pPr>
            <a:r>
              <a:rPr 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A) The main 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responsibility </a:t>
            </a:r>
            <a:endParaRPr lang="en-US" sz="35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None/>
            </a:pPr>
            <a:r>
              <a:rPr 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of </a:t>
            </a:r>
            <a:r>
              <a:rPr lang="en-US" sz="35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woman 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house </a:t>
            </a:r>
            <a:endParaRPr lang="en-US" sz="35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None/>
            </a:pPr>
            <a:r>
              <a:rPr 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work/inside works </a:t>
            </a:r>
          </a:p>
          <a:p>
            <a:pPr marL="514350" indent="-514350">
              <a:buNone/>
            </a:pPr>
            <a:r>
              <a:rPr 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and </a:t>
            </a:r>
          </a:p>
          <a:p>
            <a:pPr marL="514350" indent="-514350">
              <a:buNone/>
            </a:pPr>
            <a:r>
              <a:rPr 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B) The main duty of </a:t>
            </a:r>
            <a:r>
              <a:rPr lang="en-US" sz="35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</a:t>
            </a:r>
            <a:r>
              <a:rPr 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514350" indent="-514350">
              <a:buNone/>
            </a:pPr>
            <a:r>
              <a:rPr 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outside works &amp; earn </a:t>
            </a:r>
          </a:p>
          <a:p>
            <a:pPr marL="514350" indent="-514350">
              <a:buNone/>
            </a:pPr>
            <a:r>
              <a:rPr 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money for family </a:t>
            </a:r>
          </a:p>
          <a:p>
            <a:pPr marL="514350" indent="-514350">
              <a:buNone/>
            </a:pPr>
            <a:r>
              <a:rPr 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This 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reflected in </a:t>
            </a:r>
            <a:r>
              <a:rPr lang="en-US" sz="35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sexual </a:t>
            </a:r>
            <a:endParaRPr lang="en-US" sz="3500" b="1" dirty="0" smtClean="0">
              <a:solidFill>
                <a:srgbClr val="00B05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>
              <a:buNone/>
            </a:pPr>
            <a:r>
              <a:rPr lang="en-US" sz="35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division </a:t>
            </a:r>
            <a:r>
              <a:rPr lang="en-US" sz="3500" b="1" dirty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labour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en-US" sz="3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families</a:t>
            </a:r>
            <a:r>
              <a:rPr lang="en-US" sz="3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endParaRPr lang="en-US" dirty="0"/>
          </a:p>
        </p:txBody>
      </p:sp>
      <p:pic>
        <p:nvPicPr>
          <p:cNvPr id="5" name="Content Placeholder 4" descr="men clipart red - woman stick figure red PNG image with ...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90688"/>
            <a:ext cx="4661848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2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2" y="2461845"/>
            <a:ext cx="2630659" cy="149117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HOUSE WORKS OF WOMEN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56" y="26871"/>
            <a:ext cx="4620384" cy="30029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51926" y="26873"/>
            <a:ext cx="4374675" cy="2798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1927" y="3125337"/>
            <a:ext cx="4201295" cy="3125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Vague promise - Frontl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7401" y="3238996"/>
            <a:ext cx="4185821" cy="3383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ndia's Domestic Workers | April 25, 2014 | Religion &amp; Ethics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60" y="3238996"/>
            <a:ext cx="4640240" cy="3383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ndia′s domestic workers face abuse without legal protection 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1" y="182879"/>
            <a:ext cx="4476964" cy="2846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Womenomics | Economistindia's Blo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1925" y="182880"/>
            <a:ext cx="4201298" cy="264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 descr="Elderly Care by India's leading Home Care Specialist - Tribeca Care"/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1963" y="4060292"/>
            <a:ext cx="3069507" cy="2592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 rotWithShape="1">
          <a:blip r:embed="rId7" cstate="print"/>
          <a:srcRect l="8976" t="11687" r="62976" b="13624"/>
          <a:stretch/>
        </p:blipFill>
        <p:spPr bwMode="auto">
          <a:xfrm>
            <a:off x="5172501" y="182880"/>
            <a:ext cx="2238233" cy="2137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77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549" y="506437"/>
            <a:ext cx="5841241" cy="6044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Domestic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work of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woman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not valued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and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also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 recognized.</a:t>
            </a:r>
            <a:endParaRPr lang="en-US" sz="3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woman population </a:t>
            </a:r>
            <a:endParaRPr lang="en-US" sz="3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is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about 50% but their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role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politics and public </a:t>
            </a:r>
          </a:p>
          <a:p>
            <a:pPr marL="0" indent="0">
              <a:buNone/>
            </a:pP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life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minimum. </a:t>
            </a:r>
          </a:p>
          <a:p>
            <a:pPr marL="0" indent="0">
              <a:buNone/>
            </a:pP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Woman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organized </a:t>
            </a:r>
          </a:p>
          <a:p>
            <a:pPr marL="0" indent="0">
              <a:buNone/>
            </a:pP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agitation </a:t>
            </a:r>
            <a:r>
              <a:rPr lang="en-US" sz="3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voting right. </a:t>
            </a:r>
          </a:p>
          <a:p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8978" t="49317" r="63766" b="13041"/>
          <a:stretch/>
        </p:blipFill>
        <p:spPr bwMode="auto">
          <a:xfrm>
            <a:off x="509427" y="318223"/>
            <a:ext cx="5372758" cy="3316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15226" t="11117" r="13773" b="11913"/>
          <a:stretch/>
        </p:blipFill>
        <p:spPr bwMode="auto">
          <a:xfrm>
            <a:off x="509427" y="3511799"/>
            <a:ext cx="5372758" cy="3039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05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705</Words>
  <Application>Microsoft Office PowerPoint</Application>
  <PresentationFormat>Widescreen</PresentationFormat>
  <Paragraphs>170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Office Theme</vt:lpstr>
      <vt:lpstr>PowerPoint Presentation</vt:lpstr>
      <vt:lpstr>RELIGION</vt:lpstr>
      <vt:lpstr>MEANING OF GENDER</vt:lpstr>
      <vt:lpstr>GENDER DIVISION</vt:lpstr>
      <vt:lpstr>Social Hierarchy</vt:lpstr>
      <vt:lpstr> SEXUAL DIVISION OF LABOUR   </vt:lpstr>
      <vt:lpstr> PUBLIC / PRIVATE GENDER DIVISION </vt:lpstr>
      <vt:lpstr>HOUSE WORKS OF WOMEN</vt:lpstr>
      <vt:lpstr>PowerPoint Presentation</vt:lpstr>
      <vt:lpstr> Feminist movement </vt:lpstr>
      <vt:lpstr> Demands Feminist movement </vt:lpstr>
      <vt:lpstr>Feminist movement</vt:lpstr>
      <vt:lpstr> Feminist movement </vt:lpstr>
      <vt:lpstr>Feminist movement </vt:lpstr>
      <vt:lpstr>Woman Participation in public life </vt:lpstr>
      <vt:lpstr> PATRIARCHAL SOCIETY  </vt:lpstr>
      <vt:lpstr>How woman are discriminated/Diameters of gender inequalities</vt:lpstr>
      <vt:lpstr>Higher studies</vt:lpstr>
      <vt:lpstr> Measures taken to promote the proportion of women in Indian legislature – </vt:lpstr>
      <vt:lpstr>Measures taken to empower women</vt:lpstr>
      <vt:lpstr> Dowry act passed(1961) to ban it </vt:lpstr>
      <vt:lpstr> COMMUNALISM  </vt:lpstr>
      <vt:lpstr>Causes for Communalism </vt:lpstr>
      <vt:lpstr> CASTE AND POLITICS  </vt:lpstr>
      <vt:lpstr>Social reformers</vt:lpstr>
      <vt:lpstr> Cast inequalities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GENDER,RELIGION &amp; CASTE</dc:title>
  <dc:creator>JNVN-04</dc:creator>
  <cp:lastModifiedBy>sns</cp:lastModifiedBy>
  <cp:revision>287</cp:revision>
  <dcterms:created xsi:type="dcterms:W3CDTF">2020-06-26T01:48:36Z</dcterms:created>
  <dcterms:modified xsi:type="dcterms:W3CDTF">2023-01-18T04:18:03Z</dcterms:modified>
</cp:coreProperties>
</file>